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1" r:id="rId2"/>
    <p:sldId id="297" r:id="rId3"/>
    <p:sldId id="284" r:id="rId4"/>
    <p:sldId id="304" r:id="rId5"/>
    <p:sldId id="305" r:id="rId6"/>
    <p:sldId id="307" r:id="rId7"/>
    <p:sldId id="308" r:id="rId8"/>
    <p:sldId id="313" r:id="rId9"/>
    <p:sldId id="309" r:id="rId10"/>
    <p:sldId id="312" r:id="rId11"/>
    <p:sldId id="314" r:id="rId12"/>
    <p:sldId id="315" r:id="rId13"/>
    <p:sldId id="316" r:id="rId14"/>
    <p:sldId id="317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5BD"/>
    <a:srgbClr val="326393"/>
    <a:srgbClr val="D1D0FF"/>
    <a:srgbClr val="C9CACF"/>
    <a:srgbClr val="21345C"/>
    <a:srgbClr val="2A345C"/>
    <a:srgbClr val="1C2244"/>
    <a:srgbClr val="F1ECE6"/>
    <a:srgbClr val="0F1225"/>
    <a:srgbClr val="6D8C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9" autoAdjust="0"/>
    <p:restoredTop sz="92857" autoAdjust="0"/>
  </p:normalViewPr>
  <p:slideViewPr>
    <p:cSldViewPr snapToGrid="0">
      <p:cViewPr varScale="1">
        <p:scale>
          <a:sx n="76" d="100"/>
          <a:sy n="76" d="100"/>
        </p:scale>
        <p:origin x="82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8C4C1-51E9-4953-927C-74B640987BE2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04E6D-5ED8-4470-83A2-B12A7256F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44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간단한 프로젝트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 소개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4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수요는 </a:t>
            </a:r>
            <a:r>
              <a:rPr lang="en-US" altLang="ko-KR" dirty="0" smtClean="0"/>
              <a:t>29000</a:t>
            </a:r>
            <a:r>
              <a:rPr lang="ko-KR" altLang="en-US" dirty="0" smtClean="0"/>
              <a:t>석이 필요하지만 실제 공급은 </a:t>
            </a:r>
            <a:r>
              <a:rPr lang="en-US" altLang="ko-KR" dirty="0" smtClean="0"/>
              <a:t>5100</a:t>
            </a:r>
            <a:r>
              <a:rPr lang="ko-KR" altLang="en-US" dirty="0" smtClean="0"/>
              <a:t>석에 그침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9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수요는 </a:t>
            </a:r>
            <a:r>
              <a:rPr lang="en-US" altLang="ko-KR" dirty="0" smtClean="0"/>
              <a:t>29000</a:t>
            </a:r>
            <a:r>
              <a:rPr lang="ko-KR" altLang="en-US" dirty="0" smtClean="0"/>
              <a:t>석이 필요하지만 실제 공급은 </a:t>
            </a:r>
            <a:r>
              <a:rPr lang="en-US" altLang="ko-KR" dirty="0" smtClean="0"/>
              <a:t>5100</a:t>
            </a:r>
            <a:r>
              <a:rPr lang="ko-KR" altLang="en-US" dirty="0" smtClean="0"/>
              <a:t>석에 그침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5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30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9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04E6D-5ED8-4470-83A2-B12A7256FB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11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93461" y="1838163"/>
            <a:ext cx="3240000" cy="27112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87325">
            <a:gradFill>
              <a:gsLst>
                <a:gs pos="49000">
                  <a:srgbClr val="D1D0FF"/>
                </a:gs>
                <a:gs pos="50000">
                  <a:srgbClr val="D1D0FF"/>
                </a:gs>
                <a:gs pos="50000">
                  <a:schemeClr val="accent6">
                    <a:lumMod val="20000"/>
                    <a:lumOff val="80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54" y="2693778"/>
            <a:ext cx="2580815" cy="10000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65462" y="473389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원격 </a:t>
            </a:r>
            <a:r>
              <a:rPr lang="ko-KR" altLang="en-US" sz="4400" b="1" kern="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화상재활</a:t>
            </a:r>
            <a:r>
              <a:rPr lang="ko-KR" altLang="en-US" sz="44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서비스</a:t>
            </a:r>
            <a:r>
              <a:rPr lang="en-US" altLang="ko-KR" sz="44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 smtClean="0">
                <a:solidFill>
                  <a:srgbClr val="3263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SSAFY </a:t>
            </a:r>
            <a:r>
              <a:rPr lang="ko-KR" altLang="en-US" sz="1200" kern="0" dirty="0" smtClean="0">
                <a:solidFill>
                  <a:srgbClr val="3263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공통프로젝트 </a:t>
            </a:r>
            <a:r>
              <a:rPr lang="ko-KR" altLang="en-US" sz="1200" kern="0" dirty="0" err="1" smtClean="0">
                <a:solidFill>
                  <a:srgbClr val="3263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말아톤</a:t>
            </a:r>
            <a:endParaRPr lang="en-US" altLang="ko-KR" sz="2800" i="1" kern="0" dirty="0">
              <a:solidFill>
                <a:srgbClr val="3263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66960" y="6480048"/>
            <a:ext cx="2182368" cy="3291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스스로 학습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24" y="1154477"/>
            <a:ext cx="9681995" cy="47938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8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꼼꼼한 피드백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79" y="1625816"/>
            <a:ext cx="3244467" cy="3729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46" y="1628523"/>
            <a:ext cx="5841527" cy="3726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54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멀티 디바이스 지원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418499" y="975115"/>
            <a:ext cx="4391419" cy="5633240"/>
            <a:chOff x="5780487" y="685734"/>
            <a:chExt cx="4391419" cy="563324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98" y="685734"/>
              <a:ext cx="2283808" cy="40295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391" y="1417231"/>
              <a:ext cx="2283808" cy="403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0487" y="2287573"/>
              <a:ext cx="2283808" cy="40314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/>
          <p:cNvGrpSpPr/>
          <p:nvPr/>
        </p:nvGrpSpPr>
        <p:grpSpPr>
          <a:xfrm>
            <a:off x="1049923" y="1154486"/>
            <a:ext cx="5173932" cy="4582965"/>
            <a:chOff x="1073344" y="980142"/>
            <a:chExt cx="5173932" cy="458296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599" y="980142"/>
              <a:ext cx="3272677" cy="20555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그룹 2"/>
            <p:cNvGrpSpPr/>
            <p:nvPr/>
          </p:nvGrpSpPr>
          <p:grpSpPr>
            <a:xfrm>
              <a:off x="1073344" y="1833669"/>
              <a:ext cx="4516864" cy="3729438"/>
              <a:chOff x="781668" y="2391787"/>
              <a:chExt cx="4516864" cy="372943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216" y="2391787"/>
                <a:ext cx="3581316" cy="19714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668" y="3768312"/>
                <a:ext cx="3776111" cy="23529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5994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973" y="3011569"/>
            <a:ext cx="13096972" cy="5717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396671" y="2147777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3. </a:t>
            </a:r>
            <a:endParaRPr lang="ko-KR" altLang="en-US" sz="32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발전 방향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8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61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재활사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인증 제도 도입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84462D-D1AA-4646-A16C-37BE2E5E4952}"/>
              </a:ext>
            </a:extLst>
          </p:cNvPr>
          <p:cNvGrpSpPr/>
          <p:nvPr/>
        </p:nvGrpSpPr>
        <p:grpSpPr>
          <a:xfrm>
            <a:off x="3181774" y="1622966"/>
            <a:ext cx="5855412" cy="3600000"/>
            <a:chOff x="3141134" y="1907446"/>
            <a:chExt cx="5855412" cy="3600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81C7FE2-5A76-4C1A-8F4E-BBD5A32DB97A}"/>
                </a:ext>
              </a:extLst>
            </p:cNvPr>
            <p:cNvSpPr/>
            <p:nvPr/>
          </p:nvSpPr>
          <p:spPr>
            <a:xfrm>
              <a:off x="3141134" y="1907446"/>
              <a:ext cx="3600000" cy="36000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69B8532-74A5-4C9C-9F0F-AFCC184D8496}"/>
                </a:ext>
              </a:extLst>
            </p:cNvPr>
            <p:cNvSpPr/>
            <p:nvPr/>
          </p:nvSpPr>
          <p:spPr>
            <a:xfrm>
              <a:off x="5396546" y="1907446"/>
              <a:ext cx="3600000" cy="3600000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0B1F92F-2EC6-426C-B307-97E478F2E6B7}"/>
              </a:ext>
            </a:extLst>
          </p:cNvPr>
          <p:cNvSpPr txBox="1"/>
          <p:nvPr/>
        </p:nvSpPr>
        <p:spPr>
          <a:xfrm>
            <a:off x="3485432" y="3032161"/>
            <a:ext cx="1864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재활사의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가입을 바로 승인하지 않고 사후적으로 검증 후 허가하는 방식을 도입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B1F92F-2EC6-426C-B307-97E478F2E6B7}"/>
              </a:ext>
            </a:extLst>
          </p:cNvPr>
          <p:cNvSpPr txBox="1"/>
          <p:nvPr/>
        </p:nvSpPr>
        <p:spPr>
          <a:xfrm>
            <a:off x="6847763" y="3071409"/>
            <a:ext cx="1966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유저의 정보를 활용하여 적합한 </a:t>
            </a:r>
            <a:r>
              <a:rPr lang="ko-KR" altLang="en-US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재활사를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추천하는 </a:t>
            </a:r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도입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テキスト ボックス 17">
            <a:extLst>
              <a:ext uri="{FF2B5EF4-FFF2-40B4-BE49-F238E27FC236}">
                <a16:creationId xmlns:a16="http://schemas.microsoft.com/office/drawing/2014/main" id="{A24ADCE6-0C4A-46CF-B1E4-BE5577903D68}"/>
              </a:ext>
            </a:extLst>
          </p:cNvPr>
          <p:cNvSpPr txBox="1"/>
          <p:nvPr/>
        </p:nvSpPr>
        <p:spPr>
          <a:xfrm>
            <a:off x="4068489" y="5569061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현실에서 적용 가능한 서비스 모델 도입</a:t>
            </a: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4074588" y="5530494"/>
            <a:ext cx="4045010" cy="2571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9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159760" y="1103286"/>
            <a:ext cx="5928360" cy="4794667"/>
            <a:chOff x="3159760" y="791789"/>
            <a:chExt cx="5928360" cy="479466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BB0498-13C3-48CC-9BFE-7243BE8082B0}"/>
                </a:ext>
              </a:extLst>
            </p:cNvPr>
            <p:cNvSpPr/>
            <p:nvPr/>
          </p:nvSpPr>
          <p:spPr>
            <a:xfrm>
              <a:off x="3159760" y="4250416"/>
              <a:ext cx="5928360" cy="13360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ahnschrift Condensed" panose="020B0502040204020203" pitchFamily="34" charset="0"/>
                <a:ea typeface="G마켓 산스 TTF Bold" panose="020000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F51587-4B82-43A7-8A06-3BA5E76F90F4}"/>
                </a:ext>
              </a:extLst>
            </p:cNvPr>
            <p:cNvSpPr txBox="1"/>
            <p:nvPr/>
          </p:nvSpPr>
          <p:spPr>
            <a:xfrm>
              <a:off x="3781937" y="4564493"/>
              <a:ext cx="46281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-300" dirty="0">
                  <a:latin typeface="Footlight MT Light" panose="0204060206030A020304" pitchFamily="18" charset="0"/>
                </a:rPr>
                <a:t>https://i8a304.p.ssafy.io/</a:t>
              </a:r>
              <a:endParaRPr lang="ko-KR" altLang="en-US" sz="4000" spc="-300" dirty="0">
                <a:latin typeface="Footlight MT Light" panose="0204060206030A020304" pitchFamily="18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493461" y="791789"/>
              <a:ext cx="3240000" cy="2711297"/>
            </a:xfrm>
            <a:prstGeom prst="rect">
              <a:avLst/>
            </a:prstGeom>
            <a:noFill/>
            <a:ln w="187325">
              <a:gradFill>
                <a:gsLst>
                  <a:gs pos="52000">
                    <a:schemeClr val="accent5">
                      <a:lumMod val="50000"/>
                    </a:schemeClr>
                  </a:gs>
                  <a:gs pos="53000">
                    <a:schemeClr val="accent6">
                      <a:lumMod val="20000"/>
                      <a:lumOff val="80000"/>
                    </a:schemeClr>
                  </a:gs>
                </a:gsLst>
                <a:lin ang="6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054" y="1647404"/>
              <a:ext cx="2580815" cy="1000066"/>
            </a:xfrm>
            <a:prstGeom prst="rect">
              <a:avLst/>
            </a:prstGeom>
          </p:spPr>
        </p:pic>
      </p:grpSp>
      <p:sp>
        <p:nvSpPr>
          <p:cNvPr id="8" name="모서리가 둥근 직사각형 7"/>
          <p:cNvSpPr/>
          <p:nvPr/>
        </p:nvSpPr>
        <p:spPr>
          <a:xfrm>
            <a:off x="9907571" y="6429080"/>
            <a:ext cx="2284429" cy="428920"/>
          </a:xfrm>
          <a:prstGeom prst="roundRect">
            <a:avLst/>
          </a:prstGeom>
          <a:solidFill>
            <a:srgbClr val="CA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02154"/>
            <a:ext cx="12192000" cy="5623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436745" y="2147777"/>
            <a:ext cx="172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1. </a:t>
            </a:r>
            <a:endParaRPr lang="ko-KR" altLang="en-US" sz="32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빠르게 증가하는 고령인구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37" name="テキスト ボックス 17">
            <a:extLst>
              <a:ext uri="{FF2B5EF4-FFF2-40B4-BE49-F238E27FC236}">
                <a16:creationId xmlns:a16="http://schemas.microsoft.com/office/drawing/2014/main" id="{46C5CCD6-6565-4701-A9D3-EEFDD1B2EBE0}"/>
              </a:ext>
            </a:extLst>
          </p:cNvPr>
          <p:cNvSpPr txBox="1"/>
          <p:nvPr/>
        </p:nvSpPr>
        <p:spPr>
          <a:xfrm>
            <a:off x="8567488" y="5140665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나이별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뇌졸증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유병자</a:t>
            </a: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8507884" y="5104624"/>
            <a:ext cx="253525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17">
            <a:extLst>
              <a:ext uri="{FF2B5EF4-FFF2-40B4-BE49-F238E27FC236}">
                <a16:creationId xmlns:a16="http://schemas.microsoft.com/office/drawing/2014/main" id="{A24ADCE6-0C4A-46CF-B1E4-BE5577903D68}"/>
              </a:ext>
            </a:extLst>
          </p:cNvPr>
          <p:cNvSpPr txBox="1"/>
          <p:nvPr/>
        </p:nvSpPr>
        <p:spPr>
          <a:xfrm>
            <a:off x="2429074" y="5140665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65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이상의 고령인구 비율</a:t>
            </a: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33" y="2015091"/>
            <a:ext cx="4109909" cy="26663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88" y="2260879"/>
            <a:ext cx="5928527" cy="2528249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2291386" y="5104624"/>
            <a:ext cx="306438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2237953" y="5104624"/>
            <a:ext cx="306438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83244"/>
            <a:ext cx="5474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부족한 병상과 불균형한 노인 비율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44545" y="2863702"/>
            <a:ext cx="6110424" cy="1207991"/>
            <a:chOff x="944545" y="3033386"/>
            <a:chExt cx="6110424" cy="1207991"/>
          </a:xfrm>
        </p:grpSpPr>
        <p:sp>
          <p:nvSpPr>
            <p:cNvPr id="15" name="모서리가 둥근 직사각형 44">
              <a:extLst>
                <a:ext uri="{FF2B5EF4-FFF2-40B4-BE49-F238E27FC236}">
                  <a16:creationId xmlns:a16="http://schemas.microsoft.com/office/drawing/2014/main" id="{22DBE7FA-18A8-443B-B46B-9CA0723C290E}"/>
                </a:ext>
              </a:extLst>
            </p:cNvPr>
            <p:cNvSpPr/>
            <p:nvPr/>
          </p:nvSpPr>
          <p:spPr>
            <a:xfrm>
              <a:off x="1363070" y="3627458"/>
              <a:ext cx="4922902" cy="360018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944545" y="3627458"/>
              <a:ext cx="1669677" cy="360018"/>
              <a:chOff x="1061545" y="3608990"/>
              <a:chExt cx="6081477" cy="735724"/>
            </a:xfrm>
            <a:solidFill>
              <a:schemeClr val="accent1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396480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524001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88C1CF-A90C-40DB-8ADD-65D0CB66C635}"/>
                </a:ext>
              </a:extLst>
            </p:cNvPr>
            <p:cNvSpPr txBox="1"/>
            <p:nvPr/>
          </p:nvSpPr>
          <p:spPr>
            <a:xfrm>
              <a:off x="2038520" y="3033386"/>
              <a:ext cx="1126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rPr>
                <a:t>17.8%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54B0DFFE-3435-4AAB-BD28-DAA3640A5BB7}"/>
                </a:ext>
              </a:extLst>
            </p:cNvPr>
            <p:cNvSpPr/>
            <p:nvPr/>
          </p:nvSpPr>
          <p:spPr>
            <a:xfrm flipV="1">
              <a:off x="2579510" y="3347835"/>
              <a:ext cx="112299" cy="10582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15361" y="3964378"/>
              <a:ext cx="1839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출처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통계청</a:t>
              </a:r>
              <a:endParaRPr lang="ko-KR" altLang="en-US" sz="1200" dirty="0"/>
            </a:p>
          </p:txBody>
        </p:sp>
      </p:grpSp>
      <p:sp>
        <p:nvSpPr>
          <p:cNvPr id="44" name="テキスト ボックス 17">
            <a:extLst>
              <a:ext uri="{FF2B5EF4-FFF2-40B4-BE49-F238E27FC236}">
                <a16:creationId xmlns:a16="http://schemas.microsoft.com/office/drawing/2014/main" id="{A24ADCE6-0C4A-46CF-B1E4-BE5577903D68}"/>
              </a:ext>
            </a:extLst>
          </p:cNvPr>
          <p:cNvSpPr txBox="1"/>
          <p:nvPr/>
        </p:nvSpPr>
        <p:spPr>
          <a:xfrm>
            <a:off x="1466976" y="5130335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집중 재활 </a:t>
            </a:r>
            <a:r>
              <a:rPr kumimoji="1"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필요 병상 수 </a:t>
            </a:r>
            <a:r>
              <a:rPr kumimoji="1"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kumimoji="1"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병상 수</a:t>
            </a: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テキスト ボックス 17">
            <a:extLst>
              <a:ext uri="{FF2B5EF4-FFF2-40B4-BE49-F238E27FC236}">
                <a16:creationId xmlns:a16="http://schemas.microsoft.com/office/drawing/2014/main" id="{A24ADCE6-0C4A-46CF-B1E4-BE5577903D68}"/>
              </a:ext>
            </a:extLst>
          </p:cNvPr>
          <p:cNvSpPr txBox="1"/>
          <p:nvPr/>
        </p:nvSpPr>
        <p:spPr>
          <a:xfrm>
            <a:off x="7969473" y="51303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전국의 고령화 비율</a:t>
            </a:r>
            <a:endParaRPr kumimoji="1" lang="ja-JP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116" y="2223837"/>
            <a:ext cx="2450891" cy="2567601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7794453" y="5104624"/>
            <a:ext cx="253525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1473075" y="5091768"/>
            <a:ext cx="4045010" cy="2571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11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118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재활을 위한 새로운 방법이 필요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0B1F92F-2EC6-426C-B307-97E478F2E6B7}"/>
              </a:ext>
            </a:extLst>
          </p:cNvPr>
          <p:cNvSpPr txBox="1"/>
          <p:nvPr/>
        </p:nvSpPr>
        <p:spPr>
          <a:xfrm>
            <a:off x="3050712" y="5217381"/>
            <a:ext cx="285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급성기의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시급한 수요에도 불구하고 적재적소에 재활 훈련을 받는 것이 거의 불가능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1B2C7-E480-4122-A41C-4E6315D2FBA4}"/>
              </a:ext>
            </a:extLst>
          </p:cNvPr>
          <p:cNvSpPr txBox="1"/>
          <p:nvPr/>
        </p:nvSpPr>
        <p:spPr>
          <a:xfrm>
            <a:off x="6567150" y="5217381"/>
            <a:ext cx="285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재활 병상도 제한적이고 대부분의 시설이 서울과 그 근교에 집중되어 있음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600543" y="1166413"/>
            <a:ext cx="5173800" cy="3950545"/>
            <a:chOff x="3369431" y="1166413"/>
            <a:chExt cx="5173800" cy="3950545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B1A0E30-E417-4029-833B-8A9F5D048EA4}"/>
                </a:ext>
              </a:extLst>
            </p:cNvPr>
            <p:cNvCxnSpPr/>
            <p:nvPr/>
          </p:nvCxnSpPr>
          <p:spPr>
            <a:xfrm>
              <a:off x="5866267" y="2018621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03C4A1F-CEF3-4BDA-8187-818E713118DE}"/>
                </a:ext>
              </a:extLst>
            </p:cNvPr>
            <p:cNvCxnSpPr/>
            <p:nvPr/>
          </p:nvCxnSpPr>
          <p:spPr>
            <a:xfrm flipH="1">
              <a:off x="4560230" y="3218787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3645B83-4A34-4D59-BF6D-C7B659F4EE06}"/>
                </a:ext>
              </a:extLst>
            </p:cNvPr>
            <p:cNvCxnSpPr/>
            <p:nvPr/>
          </p:nvCxnSpPr>
          <p:spPr>
            <a:xfrm>
              <a:off x="5895291" y="3218784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3506F38-D7CA-4295-983C-8A7CA0056781}"/>
                </a:ext>
              </a:extLst>
            </p:cNvPr>
            <p:cNvSpPr/>
            <p:nvPr/>
          </p:nvSpPr>
          <p:spPr>
            <a:xfrm>
              <a:off x="3369431" y="3358192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5AAFFA-CA45-4BA8-9267-65857DA78E11}"/>
                </a:ext>
              </a:extLst>
            </p:cNvPr>
            <p:cNvSpPr/>
            <p:nvPr/>
          </p:nvSpPr>
          <p:spPr>
            <a:xfrm>
              <a:off x="5025699" y="1166413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E13E564-5A9C-479A-9341-19223AE77C03}"/>
                </a:ext>
              </a:extLst>
            </p:cNvPr>
            <p:cNvSpPr/>
            <p:nvPr/>
          </p:nvSpPr>
          <p:spPr>
            <a:xfrm>
              <a:off x="6784465" y="3358192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AE361D-0084-477A-ABCB-B0E1194C754C}"/>
                </a:ext>
              </a:extLst>
            </p:cNvPr>
            <p:cNvSpPr txBox="1"/>
            <p:nvPr/>
          </p:nvSpPr>
          <p:spPr>
            <a:xfrm>
              <a:off x="3754127" y="3976753"/>
              <a:ext cx="9893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환자</a:t>
              </a:r>
              <a:endParaRPr lang="ko-KR" altLang="en-US" sz="32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B5EB23-D548-4B79-9A58-CB41B21601F6}"/>
                </a:ext>
              </a:extLst>
            </p:cNvPr>
            <p:cNvSpPr txBox="1"/>
            <p:nvPr/>
          </p:nvSpPr>
          <p:spPr>
            <a:xfrm>
              <a:off x="6967984" y="3986801"/>
              <a:ext cx="1391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재활사</a:t>
              </a:r>
              <a:endParaRPr lang="ko-KR" altLang="en-US" sz="32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8905" y="1550393"/>
              <a:ext cx="1292354" cy="990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7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397472" y="2147777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 2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핵심 기능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7" y="3011568"/>
            <a:ext cx="12184628" cy="59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상담 신청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화상 상담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39" y="1395744"/>
            <a:ext cx="2250895" cy="43609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00" y="1395744"/>
            <a:ext cx="4081645" cy="19289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99" y="3758835"/>
            <a:ext cx="4081645" cy="1997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5167347" y="3244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38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29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동적인 예약 기능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026764" y="1053985"/>
            <a:ext cx="7834872" cy="5491541"/>
            <a:chOff x="1536570" y="1091693"/>
            <a:chExt cx="7834872" cy="54915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570" y="1091693"/>
              <a:ext cx="3186542" cy="24188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900" y="1091693"/>
              <a:ext cx="3186542" cy="24188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900" y="4160775"/>
              <a:ext cx="3186542" cy="24224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570" y="4167155"/>
              <a:ext cx="3186542" cy="240970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EF3C12-730E-4AFD-BEB5-3B474AC65425}"/>
                </a:ext>
              </a:extLst>
            </p:cNvPr>
            <p:cNvSpPr txBox="1"/>
            <p:nvPr/>
          </p:nvSpPr>
          <p:spPr>
            <a:xfrm>
              <a:off x="5259081" y="206136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&gt;&gt;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EF3C12-730E-4AFD-BEB5-3B474AC65425}"/>
                </a:ext>
              </a:extLst>
            </p:cNvPr>
            <p:cNvSpPr txBox="1"/>
            <p:nvPr/>
          </p:nvSpPr>
          <p:spPr>
            <a:xfrm rot="5400000">
              <a:off x="7583246" y="360701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&gt;&gt;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EF3C12-730E-4AFD-BEB5-3B474AC65425}"/>
                </a:ext>
              </a:extLst>
            </p:cNvPr>
            <p:cNvSpPr txBox="1"/>
            <p:nvPr/>
          </p:nvSpPr>
          <p:spPr>
            <a:xfrm rot="10800000">
              <a:off x="5259081" y="510118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&gt;&gt;</a:t>
              </a:r>
              <a:endParaRPr lang="ko-KR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8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48" y="3675414"/>
            <a:ext cx="4889014" cy="25041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1:1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화상 재활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3770147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73056" y="6498336"/>
            <a:ext cx="2218944" cy="35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744" y="6179567"/>
            <a:ext cx="1645256" cy="6375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8" y="940549"/>
            <a:ext cx="4889014" cy="25640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48" y="966082"/>
            <a:ext cx="4889014" cy="2538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8" y="3675414"/>
            <a:ext cx="4889015" cy="25041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7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195</Words>
  <Application>Microsoft Office PowerPoint</Application>
  <PresentationFormat>와이드스크린</PresentationFormat>
  <Paragraphs>63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G마켓 산스 Bold</vt:lpstr>
      <vt:lpstr>G마켓 산스 Medium</vt:lpstr>
      <vt:lpstr>G마켓 산스 TTF Bold</vt:lpstr>
      <vt:lpstr>마루 부리 Beta</vt:lpstr>
      <vt:lpstr>맑은 고딕</vt:lpstr>
      <vt:lpstr>Arial</vt:lpstr>
      <vt:lpstr>Arial Black</vt:lpstr>
      <vt:lpstr>Bahnschrift Condensed</vt:lpstr>
      <vt:lpstr>Footlight MT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SSAFY</cp:lastModifiedBy>
  <cp:revision>47</cp:revision>
  <dcterms:created xsi:type="dcterms:W3CDTF">2020-11-18T01:48:02Z</dcterms:created>
  <dcterms:modified xsi:type="dcterms:W3CDTF">2023-02-16T04:49:18Z</dcterms:modified>
</cp:coreProperties>
</file>